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9" r:id="rId1"/>
  </p:sldMasterIdLst>
  <p:notesMasterIdLst>
    <p:notesMasterId r:id="rId6"/>
  </p:notesMasterIdLst>
  <p:handoutMasterIdLst>
    <p:handoutMasterId r:id="rId7"/>
  </p:handoutMasterIdLst>
  <p:sldIdLst>
    <p:sldId id="268" r:id="rId2"/>
    <p:sldId id="269" r:id="rId3"/>
    <p:sldId id="270" r:id="rId4"/>
    <p:sldId id="281" r:id="rId5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>
          <p15:clr>
            <a:srgbClr val="A4A3A4"/>
          </p15:clr>
        </p15:guide>
        <p15:guide id="2" pos="2880">
          <p15:clr>
            <a:srgbClr val="A4A3A4"/>
          </p15:clr>
        </p15:guide>
        <p15:guide id="3" pos="295">
          <p15:clr>
            <a:srgbClr val="A4A3A4"/>
          </p15:clr>
        </p15:guide>
        <p15:guide id="4" pos="546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C99D"/>
    <a:srgbClr val="FC2D04"/>
    <a:srgbClr val="FF4A01"/>
    <a:srgbClr val="FB6305"/>
    <a:srgbClr val="FFBC00"/>
    <a:srgbClr val="F68B9B"/>
    <a:srgbClr val="F44F51"/>
    <a:srgbClr val="D4E2ED"/>
    <a:srgbClr val="BFD3E4"/>
    <a:srgbClr val="94B6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75461" autoAdjust="0"/>
  </p:normalViewPr>
  <p:slideViewPr>
    <p:cSldViewPr>
      <p:cViewPr>
        <p:scale>
          <a:sx n="50" d="100"/>
          <a:sy n="50" d="100"/>
        </p:scale>
        <p:origin x="432" y="821"/>
      </p:cViewPr>
      <p:guideLst>
        <p:guide orient="horz" pos="2205"/>
        <p:guide pos="2880"/>
        <p:guide pos="295"/>
        <p:guide pos="546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3144" y="6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4CA4B4-6350-40F7-8499-3D2A466A6160}" type="datetimeFigureOut">
              <a:rPr lang="ko-KR" altLang="en-US" smtClean="0"/>
              <a:pPr/>
              <a:t>2020-11-02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2A1C69-CF26-402B-B448-D8A14A5869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7086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7B364-E7D2-4960-A1D7-5B7387A02692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01FA9-0A53-491C-A006-E8F657AB5D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0687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r>
              <a:rPr lang="ko-KR" altLang="en-US" dirty="0"/>
              <a:t>질감특성이랑 말 그대로 이미지의 질감적인 특성을 의미합니다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01FA9-0A53-491C-A006-E8F657AB5DF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885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픽셀 쌍이 얼마나 자주 발생하는지 계산</a:t>
            </a:r>
            <a:endParaRPr lang="en-US" altLang="ko-KR" baseline="0" dirty="0"/>
          </a:p>
          <a:p>
            <a:r>
              <a:rPr lang="ko-KR" altLang="en-US" baseline="0" dirty="0"/>
              <a:t>매트릭스는 </a:t>
            </a:r>
            <a:r>
              <a:rPr lang="ko-KR" altLang="en-US" baseline="0" dirty="0" err="1"/>
              <a:t>네가지로</a:t>
            </a:r>
            <a:r>
              <a:rPr lang="ko-KR" altLang="en-US" baseline="0" dirty="0"/>
              <a:t> 구성 </a:t>
            </a:r>
            <a:r>
              <a:rPr lang="ko-KR" altLang="en-US" baseline="0" dirty="0" err="1"/>
              <a:t>각도에따라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baseline="0" dirty="0"/>
              <a:t>Texture Extraction, Edge Detection </a:t>
            </a:r>
            <a:r>
              <a:rPr lang="ko-KR" altLang="en-US" baseline="0" dirty="0"/>
              <a:t>에</a:t>
            </a:r>
            <a:r>
              <a:rPr lang="en-US" altLang="ko-KR" baseline="0" dirty="0"/>
              <a:t> </a:t>
            </a:r>
            <a:r>
              <a:rPr lang="ko-KR" altLang="en-US" baseline="0" dirty="0"/>
              <a:t>유용함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01FA9-0A53-491C-A006-E8F657AB5DF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926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//</a:t>
            </a:r>
            <a:r>
              <a:rPr lang="ko-KR" altLang="en-US" baseline="0" dirty="0"/>
              <a:t>값이 큰지 작은지 비교 한번 해보기</a:t>
            </a:r>
            <a:endParaRPr lang="en-US" altLang="ko-KR" baseline="0" dirty="0"/>
          </a:p>
          <a:p>
            <a:r>
              <a:rPr lang="en-US" altLang="ko-KR" baseline="0" dirty="0"/>
              <a:t>// </a:t>
            </a:r>
            <a:r>
              <a:rPr lang="ko-KR" altLang="en-US" baseline="0" dirty="0"/>
              <a:t>다른 값들 뭐 있는지 확인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01FA9-0A53-491C-A006-E8F657AB5DF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724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픽셀 쌍이 얼마나 자주 발생하는지 계산</a:t>
            </a:r>
            <a:endParaRPr lang="en-US" altLang="ko-KR" baseline="0" dirty="0"/>
          </a:p>
          <a:p>
            <a:r>
              <a:rPr lang="ko-KR" altLang="en-US" baseline="0" dirty="0"/>
              <a:t>매트릭스는 </a:t>
            </a:r>
            <a:r>
              <a:rPr lang="ko-KR" altLang="en-US" baseline="0" dirty="0" err="1"/>
              <a:t>네가지로</a:t>
            </a:r>
            <a:r>
              <a:rPr lang="ko-KR" altLang="en-US" baseline="0" dirty="0"/>
              <a:t> 구성 </a:t>
            </a:r>
            <a:r>
              <a:rPr lang="ko-KR" altLang="en-US" baseline="0" dirty="0" err="1"/>
              <a:t>각도에따라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baseline="0" dirty="0"/>
              <a:t>Texture Extraction, Edge Detection </a:t>
            </a:r>
            <a:r>
              <a:rPr lang="ko-KR" altLang="en-US" baseline="0" dirty="0"/>
              <a:t>에</a:t>
            </a:r>
            <a:r>
              <a:rPr lang="en-US" altLang="ko-KR" baseline="0" dirty="0"/>
              <a:t> </a:t>
            </a:r>
            <a:r>
              <a:rPr lang="ko-KR" altLang="en-US" baseline="0" dirty="0"/>
              <a:t>유용함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01FA9-0A53-491C-A006-E8F657AB5DF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901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A9A650A-8BD1-4FDE-9899-1C20DF4B7708}" type="datetimeFigureOut">
              <a:rPr lang="en-US" dirty="0"/>
              <a:t>11/2/2020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850854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262D-6073-4A30-973C-53BE1D29884A}" type="datetimeFigureOut">
              <a:rPr lang="en-US" dirty="0"/>
              <a:t>11/2/2020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82574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AB0AF-EEE9-4421-9298-EB11A547E63F}" type="datetimeFigureOut">
              <a:rPr lang="en-US" dirty="0"/>
              <a:t>11/2/2020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64862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012160" y="616530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01FA9-0A53-491C-A006-E8F657AB5D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860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012160" y="616530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01FA9-0A53-491C-A006-E8F657AB5D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175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012160" y="616530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01FA9-0A53-491C-A006-E8F657AB5D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96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012160" y="616530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01FA9-0A53-491C-A006-E8F657AB5D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3476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012160" y="616530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01FA9-0A53-491C-A006-E8F657AB5D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215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480" r="13148" b="45584"/>
          <a:stretch/>
        </p:blipFill>
        <p:spPr>
          <a:xfrm>
            <a:off x="0" y="2087266"/>
            <a:ext cx="9144000" cy="4770734"/>
          </a:xfrm>
          <a:prstGeom prst="rect">
            <a:avLst/>
          </a:prstGeom>
        </p:spPr>
      </p:pic>
      <p:grpSp>
        <p:nvGrpSpPr>
          <p:cNvPr id="78" name="그룹 77"/>
          <p:cNvGrpSpPr/>
          <p:nvPr userDrawn="1"/>
        </p:nvGrpSpPr>
        <p:grpSpPr>
          <a:xfrm>
            <a:off x="8163574" y="1"/>
            <a:ext cx="987073" cy="1014440"/>
            <a:chOff x="8163574" y="1"/>
            <a:chExt cx="987073" cy="1014440"/>
          </a:xfrm>
        </p:grpSpPr>
        <p:sp>
          <p:nvSpPr>
            <p:cNvPr id="79" name="이등변 삼각형 78"/>
            <p:cNvSpPr/>
            <p:nvPr/>
          </p:nvSpPr>
          <p:spPr>
            <a:xfrm>
              <a:off x="8163574" y="1"/>
              <a:ext cx="588284" cy="507987"/>
            </a:xfrm>
            <a:prstGeom prst="triangl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이등변 삼각형 79"/>
            <p:cNvSpPr/>
            <p:nvPr/>
          </p:nvSpPr>
          <p:spPr>
            <a:xfrm flipV="1">
              <a:off x="8457427" y="768"/>
              <a:ext cx="588284" cy="507987"/>
            </a:xfrm>
            <a:prstGeom prst="triangle">
              <a:avLst/>
            </a:prstGeom>
            <a:solidFill>
              <a:srgbClr val="F44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이등변 삼각형 59"/>
            <p:cNvSpPr/>
            <p:nvPr/>
          </p:nvSpPr>
          <p:spPr>
            <a:xfrm>
              <a:off x="8751569" y="1"/>
              <a:ext cx="399078" cy="507987"/>
            </a:xfrm>
            <a:custGeom>
              <a:avLst/>
              <a:gdLst/>
              <a:ahLst/>
              <a:cxnLst/>
              <a:rect l="l" t="t" r="r" b="b"/>
              <a:pathLst>
                <a:path w="1801943" h="2293698">
                  <a:moveTo>
                    <a:pt x="1328128" y="0"/>
                  </a:moveTo>
                  <a:lnTo>
                    <a:pt x="1801943" y="818286"/>
                  </a:lnTo>
                  <a:lnTo>
                    <a:pt x="1801943" y="2293698"/>
                  </a:lnTo>
                  <a:lnTo>
                    <a:pt x="0" y="22936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이등변 삼각형 81"/>
            <p:cNvSpPr/>
            <p:nvPr/>
          </p:nvSpPr>
          <p:spPr>
            <a:xfrm flipV="1">
              <a:off x="8164226" y="506454"/>
              <a:ext cx="588284" cy="50798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이등변 삼각형 82"/>
            <p:cNvSpPr/>
            <p:nvPr/>
          </p:nvSpPr>
          <p:spPr>
            <a:xfrm>
              <a:off x="8457529" y="505687"/>
              <a:ext cx="588284" cy="50798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이등변 삼각형 112"/>
            <p:cNvSpPr/>
            <p:nvPr/>
          </p:nvSpPr>
          <p:spPr>
            <a:xfrm flipV="1">
              <a:off x="8750833" y="506454"/>
              <a:ext cx="399814" cy="507987"/>
            </a:xfrm>
            <a:custGeom>
              <a:avLst/>
              <a:gdLst/>
              <a:ahLst/>
              <a:cxnLst/>
              <a:rect l="l" t="t" r="r" b="b"/>
              <a:pathLst>
                <a:path w="1805266" h="2293698">
                  <a:moveTo>
                    <a:pt x="0" y="2293698"/>
                  </a:moveTo>
                  <a:lnTo>
                    <a:pt x="1805266" y="2293698"/>
                  </a:lnTo>
                  <a:lnTo>
                    <a:pt x="1805266" y="824025"/>
                  </a:lnTo>
                  <a:lnTo>
                    <a:pt x="1328128" y="0"/>
                  </a:lnTo>
                  <a:close/>
                </a:path>
              </a:pathLst>
            </a:cu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이등변 삼각형 115"/>
            <p:cNvSpPr/>
            <p:nvPr/>
          </p:nvSpPr>
          <p:spPr>
            <a:xfrm flipV="1">
              <a:off x="9045710" y="768"/>
              <a:ext cx="104936" cy="181227"/>
            </a:xfrm>
            <a:custGeom>
              <a:avLst/>
              <a:gdLst/>
              <a:ahLst/>
              <a:cxnLst/>
              <a:rect l="l" t="t" r="r" b="b"/>
              <a:pathLst>
                <a:path w="473815" h="818286">
                  <a:moveTo>
                    <a:pt x="0" y="818286"/>
                  </a:moveTo>
                  <a:lnTo>
                    <a:pt x="473815" y="818286"/>
                  </a:lnTo>
                  <a:lnTo>
                    <a:pt x="473815" y="0"/>
                  </a:lnTo>
                  <a:close/>
                </a:path>
              </a:pathLst>
            </a:cu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" name="그룹 85"/>
          <p:cNvGrpSpPr/>
          <p:nvPr userDrawn="1"/>
        </p:nvGrpSpPr>
        <p:grpSpPr>
          <a:xfrm flipH="1" flipV="1">
            <a:off x="13718" y="1"/>
            <a:ext cx="739931" cy="760446"/>
            <a:chOff x="8163574" y="1"/>
            <a:chExt cx="987073" cy="1014440"/>
          </a:xfrm>
        </p:grpSpPr>
        <p:sp>
          <p:nvSpPr>
            <p:cNvPr id="87" name="이등변 삼각형 86"/>
            <p:cNvSpPr/>
            <p:nvPr/>
          </p:nvSpPr>
          <p:spPr>
            <a:xfrm>
              <a:off x="8163574" y="1"/>
              <a:ext cx="588284" cy="507987"/>
            </a:xfrm>
            <a:prstGeom prst="triangl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이등변 삼각형 87"/>
            <p:cNvSpPr/>
            <p:nvPr/>
          </p:nvSpPr>
          <p:spPr>
            <a:xfrm flipV="1">
              <a:off x="8457427" y="768"/>
              <a:ext cx="588284" cy="507987"/>
            </a:xfrm>
            <a:prstGeom prst="triangle">
              <a:avLst/>
            </a:prstGeom>
            <a:solidFill>
              <a:srgbClr val="F44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이등변 삼각형 59"/>
            <p:cNvSpPr/>
            <p:nvPr/>
          </p:nvSpPr>
          <p:spPr>
            <a:xfrm>
              <a:off x="8751569" y="1"/>
              <a:ext cx="399078" cy="507987"/>
            </a:xfrm>
            <a:custGeom>
              <a:avLst/>
              <a:gdLst/>
              <a:ahLst/>
              <a:cxnLst/>
              <a:rect l="l" t="t" r="r" b="b"/>
              <a:pathLst>
                <a:path w="1801943" h="2293698">
                  <a:moveTo>
                    <a:pt x="1328128" y="0"/>
                  </a:moveTo>
                  <a:lnTo>
                    <a:pt x="1801943" y="818286"/>
                  </a:lnTo>
                  <a:lnTo>
                    <a:pt x="1801943" y="2293698"/>
                  </a:lnTo>
                  <a:lnTo>
                    <a:pt x="0" y="22936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이등변 삼각형 89"/>
            <p:cNvSpPr/>
            <p:nvPr/>
          </p:nvSpPr>
          <p:spPr>
            <a:xfrm flipV="1">
              <a:off x="8164226" y="506454"/>
              <a:ext cx="588284" cy="50798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이등변 삼각형 90"/>
            <p:cNvSpPr/>
            <p:nvPr/>
          </p:nvSpPr>
          <p:spPr>
            <a:xfrm>
              <a:off x="8457529" y="505687"/>
              <a:ext cx="588284" cy="50798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이등변 삼각형 112"/>
            <p:cNvSpPr/>
            <p:nvPr/>
          </p:nvSpPr>
          <p:spPr>
            <a:xfrm flipV="1">
              <a:off x="8750833" y="506454"/>
              <a:ext cx="399814" cy="507987"/>
            </a:xfrm>
            <a:custGeom>
              <a:avLst/>
              <a:gdLst/>
              <a:ahLst/>
              <a:cxnLst/>
              <a:rect l="l" t="t" r="r" b="b"/>
              <a:pathLst>
                <a:path w="1805266" h="2293698">
                  <a:moveTo>
                    <a:pt x="0" y="2293698"/>
                  </a:moveTo>
                  <a:lnTo>
                    <a:pt x="1805266" y="2293698"/>
                  </a:lnTo>
                  <a:lnTo>
                    <a:pt x="1805266" y="824025"/>
                  </a:lnTo>
                  <a:lnTo>
                    <a:pt x="1328128" y="0"/>
                  </a:lnTo>
                  <a:close/>
                </a:path>
              </a:pathLst>
            </a:cu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이등변 삼각형 115"/>
            <p:cNvSpPr/>
            <p:nvPr/>
          </p:nvSpPr>
          <p:spPr>
            <a:xfrm flipV="1">
              <a:off x="9045710" y="768"/>
              <a:ext cx="104936" cy="181227"/>
            </a:xfrm>
            <a:custGeom>
              <a:avLst/>
              <a:gdLst/>
              <a:ahLst/>
              <a:cxnLst/>
              <a:rect l="l" t="t" r="r" b="b"/>
              <a:pathLst>
                <a:path w="473815" h="818286">
                  <a:moveTo>
                    <a:pt x="0" y="818286"/>
                  </a:moveTo>
                  <a:lnTo>
                    <a:pt x="473815" y="818286"/>
                  </a:lnTo>
                  <a:lnTo>
                    <a:pt x="473815" y="0"/>
                  </a:lnTo>
                  <a:close/>
                </a:path>
              </a:pathLst>
            </a:cu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012160" y="616530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01FA9-0A53-491C-A006-E8F657AB5D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702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8" t="-19619" r="8228" b="2563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5" name="그룹 4"/>
          <p:cNvGrpSpPr/>
          <p:nvPr userDrawn="1"/>
        </p:nvGrpSpPr>
        <p:grpSpPr>
          <a:xfrm rot="16200000">
            <a:off x="265577" y="-265577"/>
            <a:ext cx="980729" cy="1511881"/>
            <a:chOff x="4687107" y="-12700"/>
            <a:chExt cx="4456895" cy="6870700"/>
          </a:xfrm>
        </p:grpSpPr>
        <p:sp>
          <p:nvSpPr>
            <p:cNvPr id="6" name="이등변 삼각형 117"/>
            <p:cNvSpPr/>
            <p:nvPr/>
          </p:nvSpPr>
          <p:spPr>
            <a:xfrm flipV="1">
              <a:off x="8663079" y="4564303"/>
              <a:ext cx="480923" cy="830561"/>
            </a:xfrm>
            <a:custGeom>
              <a:avLst/>
              <a:gdLst/>
              <a:ahLst/>
              <a:cxnLst/>
              <a:rect l="l" t="t" r="r" b="b"/>
              <a:pathLst>
                <a:path w="480923" h="830561">
                  <a:moveTo>
                    <a:pt x="0" y="830561"/>
                  </a:moveTo>
                  <a:lnTo>
                    <a:pt x="480923" y="830561"/>
                  </a:lnTo>
                  <a:lnTo>
                    <a:pt x="480923" y="0"/>
                  </a:lnTo>
                  <a:close/>
                </a:path>
              </a:pathLst>
            </a:cu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4687107" y="-12700"/>
              <a:ext cx="2656256" cy="2293698"/>
            </a:xfrm>
            <a:prstGeom prst="triangl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flipV="1">
              <a:off x="6013929" y="-9235"/>
              <a:ext cx="2656256" cy="2293698"/>
            </a:xfrm>
            <a:prstGeom prst="triangle">
              <a:avLst/>
            </a:prstGeom>
            <a:solidFill>
              <a:srgbClr val="F44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59"/>
            <p:cNvSpPr/>
            <p:nvPr/>
          </p:nvSpPr>
          <p:spPr>
            <a:xfrm>
              <a:off x="7342058" y="-12700"/>
              <a:ext cx="1801943" cy="2293698"/>
            </a:xfrm>
            <a:custGeom>
              <a:avLst/>
              <a:gdLst/>
              <a:ahLst/>
              <a:cxnLst/>
              <a:rect l="l" t="t" r="r" b="b"/>
              <a:pathLst>
                <a:path w="1801943" h="2293698">
                  <a:moveTo>
                    <a:pt x="1328128" y="0"/>
                  </a:moveTo>
                  <a:lnTo>
                    <a:pt x="1801943" y="818286"/>
                  </a:lnTo>
                  <a:lnTo>
                    <a:pt x="1801943" y="2293698"/>
                  </a:lnTo>
                  <a:lnTo>
                    <a:pt x="0" y="22936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flipV="1">
              <a:off x="4690050" y="2274069"/>
              <a:ext cx="2656256" cy="2293698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/>
            <p:cNvSpPr/>
            <p:nvPr/>
          </p:nvSpPr>
          <p:spPr>
            <a:xfrm>
              <a:off x="6014392" y="2270605"/>
              <a:ext cx="2656256" cy="229369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2"/>
            <p:cNvSpPr/>
            <p:nvPr/>
          </p:nvSpPr>
          <p:spPr>
            <a:xfrm flipV="1">
              <a:off x="7338735" y="2274069"/>
              <a:ext cx="1805266" cy="2293698"/>
            </a:xfrm>
            <a:custGeom>
              <a:avLst/>
              <a:gdLst/>
              <a:ahLst/>
              <a:cxnLst/>
              <a:rect l="l" t="t" r="r" b="b"/>
              <a:pathLst>
                <a:path w="1805266" h="2293698">
                  <a:moveTo>
                    <a:pt x="0" y="2293698"/>
                  </a:moveTo>
                  <a:lnTo>
                    <a:pt x="1805266" y="2293698"/>
                  </a:lnTo>
                  <a:lnTo>
                    <a:pt x="1805266" y="824025"/>
                  </a:lnTo>
                  <a:lnTo>
                    <a:pt x="1328128" y="0"/>
                  </a:lnTo>
                  <a:close/>
                </a:path>
              </a:pathLst>
            </a:cu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14"/>
            <p:cNvSpPr/>
            <p:nvPr/>
          </p:nvSpPr>
          <p:spPr>
            <a:xfrm>
              <a:off x="8675778" y="3755677"/>
              <a:ext cx="468222" cy="808627"/>
            </a:xfrm>
            <a:custGeom>
              <a:avLst/>
              <a:gdLst/>
              <a:ahLst/>
              <a:cxnLst/>
              <a:rect l="l" t="t" r="r" b="b"/>
              <a:pathLst>
                <a:path w="468222" h="808627">
                  <a:moveTo>
                    <a:pt x="468222" y="0"/>
                  </a:moveTo>
                  <a:lnTo>
                    <a:pt x="468222" y="808627"/>
                  </a:lnTo>
                  <a:lnTo>
                    <a:pt x="0" y="8086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15"/>
            <p:cNvSpPr/>
            <p:nvPr/>
          </p:nvSpPr>
          <p:spPr>
            <a:xfrm flipV="1">
              <a:off x="8670186" y="-9235"/>
              <a:ext cx="473815" cy="818286"/>
            </a:xfrm>
            <a:custGeom>
              <a:avLst/>
              <a:gdLst/>
              <a:ahLst/>
              <a:cxnLst/>
              <a:rect l="l" t="t" r="r" b="b"/>
              <a:pathLst>
                <a:path w="473815" h="818286">
                  <a:moveTo>
                    <a:pt x="0" y="818286"/>
                  </a:moveTo>
                  <a:lnTo>
                    <a:pt x="473815" y="818286"/>
                  </a:lnTo>
                  <a:lnTo>
                    <a:pt x="473815" y="0"/>
                  </a:lnTo>
                  <a:close/>
                </a:path>
              </a:pathLst>
            </a:cu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/>
            <p:cNvSpPr/>
            <p:nvPr/>
          </p:nvSpPr>
          <p:spPr>
            <a:xfrm flipV="1">
              <a:off x="6021964" y="4564302"/>
              <a:ext cx="2656256" cy="2293698"/>
            </a:xfrm>
            <a:prstGeom prst="triangl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23"/>
            <p:cNvSpPr/>
            <p:nvPr/>
          </p:nvSpPr>
          <p:spPr>
            <a:xfrm>
              <a:off x="7346306" y="4564302"/>
              <a:ext cx="1797696" cy="2293698"/>
            </a:xfrm>
            <a:custGeom>
              <a:avLst/>
              <a:gdLst/>
              <a:ahLst/>
              <a:cxnLst/>
              <a:rect l="l" t="t" r="r" b="b"/>
              <a:pathLst>
                <a:path w="1797696" h="2293698">
                  <a:moveTo>
                    <a:pt x="1328128" y="0"/>
                  </a:moveTo>
                  <a:lnTo>
                    <a:pt x="1797696" y="810952"/>
                  </a:lnTo>
                  <a:lnTo>
                    <a:pt x="1797696" y="2293698"/>
                  </a:lnTo>
                  <a:lnTo>
                    <a:pt x="0" y="2293698"/>
                  </a:lnTo>
                  <a:close/>
                </a:path>
              </a:pathLst>
            </a:custGeom>
            <a:solidFill>
              <a:srgbClr val="F44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 userDrawn="1"/>
        </p:nvGrpSpPr>
        <p:grpSpPr>
          <a:xfrm rot="5400000" flipH="1">
            <a:off x="5610011" y="-753060"/>
            <a:ext cx="2780928" cy="4287047"/>
            <a:chOff x="4687107" y="-12700"/>
            <a:chExt cx="4456895" cy="6870700"/>
          </a:xfrm>
        </p:grpSpPr>
        <p:sp>
          <p:nvSpPr>
            <p:cNvPr id="18" name="이등변 삼각형 117"/>
            <p:cNvSpPr/>
            <p:nvPr/>
          </p:nvSpPr>
          <p:spPr>
            <a:xfrm flipV="1">
              <a:off x="8663079" y="4564303"/>
              <a:ext cx="480923" cy="830561"/>
            </a:xfrm>
            <a:custGeom>
              <a:avLst/>
              <a:gdLst/>
              <a:ahLst/>
              <a:cxnLst/>
              <a:rect l="l" t="t" r="r" b="b"/>
              <a:pathLst>
                <a:path w="480923" h="830561">
                  <a:moveTo>
                    <a:pt x="0" y="830561"/>
                  </a:moveTo>
                  <a:lnTo>
                    <a:pt x="480923" y="830561"/>
                  </a:lnTo>
                  <a:lnTo>
                    <a:pt x="480923" y="0"/>
                  </a:lnTo>
                  <a:close/>
                </a:path>
              </a:pathLst>
            </a:cu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/>
            <p:cNvSpPr/>
            <p:nvPr/>
          </p:nvSpPr>
          <p:spPr>
            <a:xfrm>
              <a:off x="4687107" y="-12700"/>
              <a:ext cx="2656256" cy="2293698"/>
            </a:xfrm>
            <a:prstGeom prst="triangl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013929" y="-9235"/>
              <a:ext cx="2656256" cy="2293698"/>
            </a:xfrm>
            <a:prstGeom prst="triangle">
              <a:avLst/>
            </a:prstGeom>
            <a:solidFill>
              <a:srgbClr val="F44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59"/>
            <p:cNvSpPr/>
            <p:nvPr/>
          </p:nvSpPr>
          <p:spPr>
            <a:xfrm>
              <a:off x="7342058" y="-12700"/>
              <a:ext cx="1801943" cy="2293698"/>
            </a:xfrm>
            <a:custGeom>
              <a:avLst/>
              <a:gdLst/>
              <a:ahLst/>
              <a:cxnLst/>
              <a:rect l="l" t="t" r="r" b="b"/>
              <a:pathLst>
                <a:path w="1801943" h="2293698">
                  <a:moveTo>
                    <a:pt x="1328128" y="0"/>
                  </a:moveTo>
                  <a:lnTo>
                    <a:pt x="1801943" y="818286"/>
                  </a:lnTo>
                  <a:lnTo>
                    <a:pt x="1801943" y="2293698"/>
                  </a:lnTo>
                  <a:lnTo>
                    <a:pt x="0" y="22936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/>
            <p:cNvSpPr/>
            <p:nvPr/>
          </p:nvSpPr>
          <p:spPr>
            <a:xfrm flipV="1">
              <a:off x="4690050" y="2274069"/>
              <a:ext cx="2656256" cy="2293698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/>
            <p:cNvSpPr/>
            <p:nvPr/>
          </p:nvSpPr>
          <p:spPr>
            <a:xfrm>
              <a:off x="6014392" y="2270605"/>
              <a:ext cx="2656256" cy="229369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112"/>
            <p:cNvSpPr/>
            <p:nvPr/>
          </p:nvSpPr>
          <p:spPr>
            <a:xfrm flipV="1">
              <a:off x="7338735" y="2274069"/>
              <a:ext cx="1805266" cy="2293698"/>
            </a:xfrm>
            <a:custGeom>
              <a:avLst/>
              <a:gdLst/>
              <a:ahLst/>
              <a:cxnLst/>
              <a:rect l="l" t="t" r="r" b="b"/>
              <a:pathLst>
                <a:path w="1805266" h="2293698">
                  <a:moveTo>
                    <a:pt x="0" y="2293698"/>
                  </a:moveTo>
                  <a:lnTo>
                    <a:pt x="1805266" y="2293698"/>
                  </a:lnTo>
                  <a:lnTo>
                    <a:pt x="1805266" y="824025"/>
                  </a:lnTo>
                  <a:lnTo>
                    <a:pt x="1328128" y="0"/>
                  </a:lnTo>
                  <a:close/>
                </a:path>
              </a:pathLst>
            </a:cu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114"/>
            <p:cNvSpPr/>
            <p:nvPr/>
          </p:nvSpPr>
          <p:spPr>
            <a:xfrm>
              <a:off x="8675778" y="3755677"/>
              <a:ext cx="468222" cy="808627"/>
            </a:xfrm>
            <a:custGeom>
              <a:avLst/>
              <a:gdLst/>
              <a:ahLst/>
              <a:cxnLst/>
              <a:rect l="l" t="t" r="r" b="b"/>
              <a:pathLst>
                <a:path w="468222" h="808627">
                  <a:moveTo>
                    <a:pt x="468222" y="0"/>
                  </a:moveTo>
                  <a:lnTo>
                    <a:pt x="468222" y="808627"/>
                  </a:lnTo>
                  <a:lnTo>
                    <a:pt x="0" y="8086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115"/>
            <p:cNvSpPr/>
            <p:nvPr/>
          </p:nvSpPr>
          <p:spPr>
            <a:xfrm flipV="1">
              <a:off x="8670186" y="-9235"/>
              <a:ext cx="473815" cy="818286"/>
            </a:xfrm>
            <a:custGeom>
              <a:avLst/>
              <a:gdLst/>
              <a:ahLst/>
              <a:cxnLst/>
              <a:rect l="l" t="t" r="r" b="b"/>
              <a:pathLst>
                <a:path w="473815" h="818286">
                  <a:moveTo>
                    <a:pt x="0" y="818286"/>
                  </a:moveTo>
                  <a:lnTo>
                    <a:pt x="473815" y="818286"/>
                  </a:lnTo>
                  <a:lnTo>
                    <a:pt x="473815" y="0"/>
                  </a:lnTo>
                  <a:close/>
                </a:path>
              </a:pathLst>
            </a:cu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이등변 삼각형 26"/>
            <p:cNvSpPr/>
            <p:nvPr/>
          </p:nvSpPr>
          <p:spPr>
            <a:xfrm flipV="1">
              <a:off x="6021964" y="4564302"/>
              <a:ext cx="2656256" cy="2293698"/>
            </a:xfrm>
            <a:prstGeom prst="triangl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이등변 삼각형 123"/>
            <p:cNvSpPr/>
            <p:nvPr/>
          </p:nvSpPr>
          <p:spPr>
            <a:xfrm>
              <a:off x="7346306" y="4564302"/>
              <a:ext cx="1797696" cy="2293698"/>
            </a:xfrm>
            <a:custGeom>
              <a:avLst/>
              <a:gdLst/>
              <a:ahLst/>
              <a:cxnLst/>
              <a:rect l="l" t="t" r="r" b="b"/>
              <a:pathLst>
                <a:path w="1797696" h="2293698">
                  <a:moveTo>
                    <a:pt x="1328128" y="0"/>
                  </a:moveTo>
                  <a:lnTo>
                    <a:pt x="1797696" y="810952"/>
                  </a:lnTo>
                  <a:lnTo>
                    <a:pt x="1797696" y="2293698"/>
                  </a:lnTo>
                  <a:lnTo>
                    <a:pt x="0" y="2293698"/>
                  </a:lnTo>
                  <a:close/>
                </a:path>
              </a:pathLst>
            </a:custGeom>
            <a:solidFill>
              <a:srgbClr val="F44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012160" y="616530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01FA9-0A53-491C-A006-E8F657AB5D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6305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 userDrawn="1"/>
        </p:nvGrpSpPr>
        <p:grpSpPr>
          <a:xfrm>
            <a:off x="8163574" y="1"/>
            <a:ext cx="987073" cy="1014440"/>
            <a:chOff x="8163574" y="1"/>
            <a:chExt cx="987073" cy="1014440"/>
          </a:xfrm>
        </p:grpSpPr>
        <p:sp>
          <p:nvSpPr>
            <p:cNvPr id="14" name="이등변 삼각형 13"/>
            <p:cNvSpPr/>
            <p:nvPr/>
          </p:nvSpPr>
          <p:spPr>
            <a:xfrm>
              <a:off x="8163574" y="1"/>
              <a:ext cx="588284" cy="507987"/>
            </a:xfrm>
            <a:prstGeom prst="triangl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/>
            <p:cNvSpPr/>
            <p:nvPr/>
          </p:nvSpPr>
          <p:spPr>
            <a:xfrm flipV="1">
              <a:off x="8457427" y="768"/>
              <a:ext cx="588284" cy="507987"/>
            </a:xfrm>
            <a:prstGeom prst="triangle">
              <a:avLst/>
            </a:prstGeom>
            <a:solidFill>
              <a:srgbClr val="F44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59"/>
            <p:cNvSpPr/>
            <p:nvPr/>
          </p:nvSpPr>
          <p:spPr>
            <a:xfrm>
              <a:off x="8751569" y="1"/>
              <a:ext cx="399078" cy="507987"/>
            </a:xfrm>
            <a:custGeom>
              <a:avLst/>
              <a:gdLst/>
              <a:ahLst/>
              <a:cxnLst/>
              <a:rect l="l" t="t" r="r" b="b"/>
              <a:pathLst>
                <a:path w="1801943" h="2293698">
                  <a:moveTo>
                    <a:pt x="1328128" y="0"/>
                  </a:moveTo>
                  <a:lnTo>
                    <a:pt x="1801943" y="818286"/>
                  </a:lnTo>
                  <a:lnTo>
                    <a:pt x="1801943" y="2293698"/>
                  </a:lnTo>
                  <a:lnTo>
                    <a:pt x="0" y="22936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/>
            <p:cNvSpPr/>
            <p:nvPr/>
          </p:nvSpPr>
          <p:spPr>
            <a:xfrm flipV="1">
              <a:off x="8164226" y="506454"/>
              <a:ext cx="588284" cy="50798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/>
            <p:cNvSpPr/>
            <p:nvPr/>
          </p:nvSpPr>
          <p:spPr>
            <a:xfrm>
              <a:off x="8457529" y="505687"/>
              <a:ext cx="588284" cy="50798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12"/>
            <p:cNvSpPr/>
            <p:nvPr/>
          </p:nvSpPr>
          <p:spPr>
            <a:xfrm flipV="1">
              <a:off x="8750833" y="506454"/>
              <a:ext cx="399814" cy="507987"/>
            </a:xfrm>
            <a:custGeom>
              <a:avLst/>
              <a:gdLst/>
              <a:ahLst/>
              <a:cxnLst/>
              <a:rect l="l" t="t" r="r" b="b"/>
              <a:pathLst>
                <a:path w="1805266" h="2293698">
                  <a:moveTo>
                    <a:pt x="0" y="2293698"/>
                  </a:moveTo>
                  <a:lnTo>
                    <a:pt x="1805266" y="2293698"/>
                  </a:lnTo>
                  <a:lnTo>
                    <a:pt x="1805266" y="824025"/>
                  </a:lnTo>
                  <a:lnTo>
                    <a:pt x="1328128" y="0"/>
                  </a:lnTo>
                  <a:close/>
                </a:path>
              </a:pathLst>
            </a:cu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15"/>
            <p:cNvSpPr/>
            <p:nvPr/>
          </p:nvSpPr>
          <p:spPr>
            <a:xfrm flipV="1">
              <a:off x="9045710" y="768"/>
              <a:ext cx="104936" cy="181227"/>
            </a:xfrm>
            <a:custGeom>
              <a:avLst/>
              <a:gdLst/>
              <a:ahLst/>
              <a:cxnLst/>
              <a:rect l="l" t="t" r="r" b="b"/>
              <a:pathLst>
                <a:path w="473815" h="818286">
                  <a:moveTo>
                    <a:pt x="0" y="818286"/>
                  </a:moveTo>
                  <a:lnTo>
                    <a:pt x="473815" y="818286"/>
                  </a:lnTo>
                  <a:lnTo>
                    <a:pt x="473815" y="0"/>
                  </a:lnTo>
                  <a:close/>
                </a:path>
              </a:pathLst>
            </a:cu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 userDrawn="1"/>
        </p:nvGrpSpPr>
        <p:grpSpPr>
          <a:xfrm flipH="1" flipV="1">
            <a:off x="13718" y="1"/>
            <a:ext cx="739931" cy="760446"/>
            <a:chOff x="8163574" y="1"/>
            <a:chExt cx="987073" cy="1014440"/>
          </a:xfrm>
        </p:grpSpPr>
        <p:sp>
          <p:nvSpPr>
            <p:cNvPr id="22" name="이등변 삼각형 21"/>
            <p:cNvSpPr/>
            <p:nvPr/>
          </p:nvSpPr>
          <p:spPr>
            <a:xfrm>
              <a:off x="8163574" y="1"/>
              <a:ext cx="588284" cy="507987"/>
            </a:xfrm>
            <a:prstGeom prst="triangl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8457427" y="768"/>
              <a:ext cx="588284" cy="507987"/>
            </a:xfrm>
            <a:prstGeom prst="triangle">
              <a:avLst/>
            </a:prstGeom>
            <a:solidFill>
              <a:srgbClr val="F44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59"/>
            <p:cNvSpPr/>
            <p:nvPr/>
          </p:nvSpPr>
          <p:spPr>
            <a:xfrm>
              <a:off x="8751569" y="1"/>
              <a:ext cx="399078" cy="507987"/>
            </a:xfrm>
            <a:custGeom>
              <a:avLst/>
              <a:gdLst/>
              <a:ahLst/>
              <a:cxnLst/>
              <a:rect l="l" t="t" r="r" b="b"/>
              <a:pathLst>
                <a:path w="1801943" h="2293698">
                  <a:moveTo>
                    <a:pt x="1328128" y="0"/>
                  </a:moveTo>
                  <a:lnTo>
                    <a:pt x="1801943" y="818286"/>
                  </a:lnTo>
                  <a:lnTo>
                    <a:pt x="1801943" y="2293698"/>
                  </a:lnTo>
                  <a:lnTo>
                    <a:pt x="0" y="22936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/>
            <p:cNvSpPr/>
            <p:nvPr/>
          </p:nvSpPr>
          <p:spPr>
            <a:xfrm flipV="1">
              <a:off x="8164226" y="506454"/>
              <a:ext cx="588284" cy="50798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/>
            <p:cNvSpPr/>
            <p:nvPr/>
          </p:nvSpPr>
          <p:spPr>
            <a:xfrm>
              <a:off x="8457529" y="505687"/>
              <a:ext cx="588284" cy="50798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이등변 삼각형 112"/>
            <p:cNvSpPr/>
            <p:nvPr/>
          </p:nvSpPr>
          <p:spPr>
            <a:xfrm flipV="1">
              <a:off x="8750833" y="506454"/>
              <a:ext cx="399814" cy="507987"/>
            </a:xfrm>
            <a:custGeom>
              <a:avLst/>
              <a:gdLst/>
              <a:ahLst/>
              <a:cxnLst/>
              <a:rect l="l" t="t" r="r" b="b"/>
              <a:pathLst>
                <a:path w="1805266" h="2293698">
                  <a:moveTo>
                    <a:pt x="0" y="2293698"/>
                  </a:moveTo>
                  <a:lnTo>
                    <a:pt x="1805266" y="2293698"/>
                  </a:lnTo>
                  <a:lnTo>
                    <a:pt x="1805266" y="824025"/>
                  </a:lnTo>
                  <a:lnTo>
                    <a:pt x="1328128" y="0"/>
                  </a:lnTo>
                  <a:close/>
                </a:path>
              </a:pathLst>
            </a:cu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이등변 삼각형 115"/>
            <p:cNvSpPr/>
            <p:nvPr/>
          </p:nvSpPr>
          <p:spPr>
            <a:xfrm flipV="1">
              <a:off x="9045710" y="768"/>
              <a:ext cx="104936" cy="181227"/>
            </a:xfrm>
            <a:custGeom>
              <a:avLst/>
              <a:gdLst/>
              <a:ahLst/>
              <a:cxnLst/>
              <a:rect l="l" t="t" r="r" b="b"/>
              <a:pathLst>
                <a:path w="473815" h="818286">
                  <a:moveTo>
                    <a:pt x="0" y="818286"/>
                  </a:moveTo>
                  <a:lnTo>
                    <a:pt x="473815" y="818286"/>
                  </a:lnTo>
                  <a:lnTo>
                    <a:pt x="473815" y="0"/>
                  </a:lnTo>
                  <a:close/>
                </a:path>
              </a:pathLst>
            </a:cu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012160" y="616530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01FA9-0A53-491C-A006-E8F657AB5D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168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07E61-D2F8-452B-B53A-91FE1E439E24}" type="datetimeFigureOut">
              <a:rPr lang="en-US" dirty="0"/>
              <a:t>11/2/2020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770578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>
          <a:xfrm>
            <a:off x="8163574" y="1"/>
            <a:ext cx="987073" cy="1014440"/>
            <a:chOff x="8163574" y="1"/>
            <a:chExt cx="987073" cy="1014440"/>
          </a:xfrm>
        </p:grpSpPr>
        <p:sp>
          <p:nvSpPr>
            <p:cNvPr id="6" name="이등변 삼각형 5"/>
            <p:cNvSpPr/>
            <p:nvPr/>
          </p:nvSpPr>
          <p:spPr>
            <a:xfrm>
              <a:off x="8163574" y="1"/>
              <a:ext cx="588284" cy="507987"/>
            </a:xfrm>
            <a:prstGeom prst="triangl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/>
            <p:cNvSpPr/>
            <p:nvPr/>
          </p:nvSpPr>
          <p:spPr>
            <a:xfrm flipV="1">
              <a:off x="8457427" y="768"/>
              <a:ext cx="588284" cy="507987"/>
            </a:xfrm>
            <a:prstGeom prst="triangle">
              <a:avLst/>
            </a:prstGeom>
            <a:solidFill>
              <a:srgbClr val="F44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59"/>
            <p:cNvSpPr/>
            <p:nvPr/>
          </p:nvSpPr>
          <p:spPr>
            <a:xfrm>
              <a:off x="8751569" y="1"/>
              <a:ext cx="399078" cy="507987"/>
            </a:xfrm>
            <a:custGeom>
              <a:avLst/>
              <a:gdLst/>
              <a:ahLst/>
              <a:cxnLst/>
              <a:rect l="l" t="t" r="r" b="b"/>
              <a:pathLst>
                <a:path w="1801943" h="2293698">
                  <a:moveTo>
                    <a:pt x="1328128" y="0"/>
                  </a:moveTo>
                  <a:lnTo>
                    <a:pt x="1801943" y="818286"/>
                  </a:lnTo>
                  <a:lnTo>
                    <a:pt x="1801943" y="2293698"/>
                  </a:lnTo>
                  <a:lnTo>
                    <a:pt x="0" y="22936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flipV="1">
              <a:off x="8164226" y="506454"/>
              <a:ext cx="588284" cy="50798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>
              <a:off x="8457529" y="505687"/>
              <a:ext cx="588284" cy="50798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12"/>
            <p:cNvSpPr/>
            <p:nvPr/>
          </p:nvSpPr>
          <p:spPr>
            <a:xfrm flipV="1">
              <a:off x="8750833" y="506454"/>
              <a:ext cx="399814" cy="507987"/>
            </a:xfrm>
            <a:custGeom>
              <a:avLst/>
              <a:gdLst/>
              <a:ahLst/>
              <a:cxnLst/>
              <a:rect l="l" t="t" r="r" b="b"/>
              <a:pathLst>
                <a:path w="1805266" h="2293698">
                  <a:moveTo>
                    <a:pt x="0" y="2293698"/>
                  </a:moveTo>
                  <a:lnTo>
                    <a:pt x="1805266" y="2293698"/>
                  </a:lnTo>
                  <a:lnTo>
                    <a:pt x="1805266" y="824025"/>
                  </a:lnTo>
                  <a:lnTo>
                    <a:pt x="1328128" y="0"/>
                  </a:lnTo>
                  <a:close/>
                </a:path>
              </a:pathLst>
            </a:cu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5"/>
            <p:cNvSpPr/>
            <p:nvPr/>
          </p:nvSpPr>
          <p:spPr>
            <a:xfrm flipV="1">
              <a:off x="9045710" y="768"/>
              <a:ext cx="104936" cy="181227"/>
            </a:xfrm>
            <a:custGeom>
              <a:avLst/>
              <a:gdLst/>
              <a:ahLst/>
              <a:cxnLst/>
              <a:rect l="l" t="t" r="r" b="b"/>
              <a:pathLst>
                <a:path w="473815" h="818286">
                  <a:moveTo>
                    <a:pt x="0" y="818286"/>
                  </a:moveTo>
                  <a:lnTo>
                    <a:pt x="473815" y="818286"/>
                  </a:lnTo>
                  <a:lnTo>
                    <a:pt x="473815" y="0"/>
                  </a:lnTo>
                  <a:close/>
                </a:path>
              </a:pathLst>
            </a:cu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 userDrawn="1"/>
        </p:nvGrpSpPr>
        <p:grpSpPr>
          <a:xfrm flipH="1" flipV="1">
            <a:off x="13718" y="1"/>
            <a:ext cx="739931" cy="760446"/>
            <a:chOff x="8163574" y="1"/>
            <a:chExt cx="987073" cy="1014440"/>
          </a:xfrm>
        </p:grpSpPr>
        <p:sp>
          <p:nvSpPr>
            <p:cNvPr id="14" name="이등변 삼각형 13"/>
            <p:cNvSpPr/>
            <p:nvPr/>
          </p:nvSpPr>
          <p:spPr>
            <a:xfrm>
              <a:off x="8163574" y="1"/>
              <a:ext cx="588284" cy="507987"/>
            </a:xfrm>
            <a:prstGeom prst="triangl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/>
            <p:cNvSpPr/>
            <p:nvPr/>
          </p:nvSpPr>
          <p:spPr>
            <a:xfrm flipV="1">
              <a:off x="8457427" y="768"/>
              <a:ext cx="588284" cy="507987"/>
            </a:xfrm>
            <a:prstGeom prst="triangle">
              <a:avLst/>
            </a:prstGeom>
            <a:solidFill>
              <a:srgbClr val="F44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59"/>
            <p:cNvSpPr/>
            <p:nvPr/>
          </p:nvSpPr>
          <p:spPr>
            <a:xfrm>
              <a:off x="8751569" y="1"/>
              <a:ext cx="399078" cy="507987"/>
            </a:xfrm>
            <a:custGeom>
              <a:avLst/>
              <a:gdLst/>
              <a:ahLst/>
              <a:cxnLst/>
              <a:rect l="l" t="t" r="r" b="b"/>
              <a:pathLst>
                <a:path w="1801943" h="2293698">
                  <a:moveTo>
                    <a:pt x="1328128" y="0"/>
                  </a:moveTo>
                  <a:lnTo>
                    <a:pt x="1801943" y="818286"/>
                  </a:lnTo>
                  <a:lnTo>
                    <a:pt x="1801943" y="2293698"/>
                  </a:lnTo>
                  <a:lnTo>
                    <a:pt x="0" y="22936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/>
            <p:cNvSpPr/>
            <p:nvPr/>
          </p:nvSpPr>
          <p:spPr>
            <a:xfrm flipV="1">
              <a:off x="8164226" y="506454"/>
              <a:ext cx="588284" cy="50798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/>
            <p:cNvSpPr/>
            <p:nvPr/>
          </p:nvSpPr>
          <p:spPr>
            <a:xfrm>
              <a:off x="8457529" y="505687"/>
              <a:ext cx="588284" cy="50798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12"/>
            <p:cNvSpPr/>
            <p:nvPr/>
          </p:nvSpPr>
          <p:spPr>
            <a:xfrm flipV="1">
              <a:off x="8750833" y="506454"/>
              <a:ext cx="399814" cy="507987"/>
            </a:xfrm>
            <a:custGeom>
              <a:avLst/>
              <a:gdLst/>
              <a:ahLst/>
              <a:cxnLst/>
              <a:rect l="l" t="t" r="r" b="b"/>
              <a:pathLst>
                <a:path w="1805266" h="2293698">
                  <a:moveTo>
                    <a:pt x="0" y="2293698"/>
                  </a:moveTo>
                  <a:lnTo>
                    <a:pt x="1805266" y="2293698"/>
                  </a:lnTo>
                  <a:lnTo>
                    <a:pt x="1805266" y="824025"/>
                  </a:lnTo>
                  <a:lnTo>
                    <a:pt x="1328128" y="0"/>
                  </a:lnTo>
                  <a:close/>
                </a:path>
              </a:pathLst>
            </a:cu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15"/>
            <p:cNvSpPr/>
            <p:nvPr/>
          </p:nvSpPr>
          <p:spPr>
            <a:xfrm flipV="1">
              <a:off x="9045710" y="768"/>
              <a:ext cx="104936" cy="181227"/>
            </a:xfrm>
            <a:custGeom>
              <a:avLst/>
              <a:gdLst/>
              <a:ahLst/>
              <a:cxnLst/>
              <a:rect l="l" t="t" r="r" b="b"/>
              <a:pathLst>
                <a:path w="473815" h="818286">
                  <a:moveTo>
                    <a:pt x="0" y="818286"/>
                  </a:moveTo>
                  <a:lnTo>
                    <a:pt x="473815" y="818286"/>
                  </a:lnTo>
                  <a:lnTo>
                    <a:pt x="473815" y="0"/>
                  </a:lnTo>
                  <a:close/>
                </a:path>
              </a:pathLst>
            </a:cu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012160" y="616530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01FA9-0A53-491C-A006-E8F657AB5D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7801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012160" y="616530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01FA9-0A53-491C-A006-E8F657AB5D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7693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10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0D44C-5E2F-400D-88F9-B60B318A44C9}" type="datetimeFigureOut">
              <a:rPr lang="en-US" dirty="0"/>
              <a:t>11/2/2020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08922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43A57-F65A-4C42-9156-7629C10666E9}" type="datetimeFigureOut">
              <a:rPr lang="en-US" dirty="0"/>
              <a:t>11/2/2020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4396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FBF0B-319E-4F95-BA43-902EB3DC9783}" type="datetimeFigureOut">
              <a:rPr lang="en-US" dirty="0"/>
              <a:t>11/2/2020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19972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158B3-6703-4BBB-A09E-33FD65E7DB24}" type="datetimeFigureOut">
              <a:rPr lang="en-US" dirty="0"/>
              <a:t>11/2/2020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64333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E9955-2DD3-491E-92B6-7018343227CE}" type="datetimeFigureOut">
              <a:rPr lang="en-US" dirty="0"/>
              <a:t>11/2/2020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8764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88A28-1D79-4F41-9521-CF26BB2C7EE3}" type="datetimeFigureOut">
              <a:rPr lang="en-US" dirty="0"/>
              <a:t>11/2/2020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46277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D9950-AF07-4F2A-A949-E1C816A93B30}" type="datetimeFigureOut">
              <a:rPr lang="en-US" dirty="0"/>
              <a:t>11/2/2020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67295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34A43A2E-6632-4F9D-8728-2CF59ACBBE60}" type="datetimeFigureOut">
              <a:rPr lang="en-US" dirty="0"/>
              <a:t>11/2/2020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14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6" r:id="rId12"/>
    <p:sldLayoutId id="2147483687" r:id="rId13"/>
    <p:sldLayoutId id="2147483692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7" r:id="rId20"/>
    <p:sldLayoutId id="2147483668" r:id="rId21"/>
    <p:sldLayoutId id="2147483666" r:id="rId22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1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920120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100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1196752"/>
            <a:ext cx="6467350" cy="495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b="1">
                <a:latin typeface="+mn-ea"/>
              </a:rPr>
              <a:t>질감특성</a:t>
            </a:r>
            <a:r>
              <a:rPr lang="en-US" altLang="ko-KR" b="1" dirty="0">
                <a:latin typeface="+mn-ea"/>
              </a:rPr>
              <a:t>(Texture Feature)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115615" y="1920955"/>
            <a:ext cx="3240361" cy="2804188"/>
            <a:chOff x="2267745" y="2705735"/>
            <a:chExt cx="1584175" cy="2032041"/>
          </a:xfrm>
        </p:grpSpPr>
        <p:pic>
          <p:nvPicPr>
            <p:cNvPr id="9" name="_x437351336" descr="EMB00018a34bf94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227" b="16669"/>
            <a:stretch/>
          </p:blipFill>
          <p:spPr bwMode="auto">
            <a:xfrm>
              <a:off x="2267745" y="2705735"/>
              <a:ext cx="1584175" cy="18033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TextBox 2"/>
            <p:cNvSpPr txBox="1"/>
            <p:nvPr/>
          </p:nvSpPr>
          <p:spPr>
            <a:xfrm>
              <a:off x="2740697" y="4470141"/>
              <a:ext cx="609867" cy="267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+mn-ea"/>
                </a:rPr>
                <a:t>(a) Benign</a:t>
              </a:r>
              <a:endParaRPr lang="ko-KR" altLang="en-US" dirty="0">
                <a:latin typeface="+mn-ea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604972" y="1916832"/>
            <a:ext cx="3344186" cy="2808312"/>
            <a:chOff x="4627734" y="2701791"/>
            <a:chExt cx="1656184" cy="2032233"/>
          </a:xfrm>
        </p:grpSpPr>
        <p:pic>
          <p:nvPicPr>
            <p:cNvPr id="10" name="_x437351336" descr="EMB00018a34bf94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14" r="133" b="16669"/>
            <a:stretch/>
          </p:blipFill>
          <p:spPr bwMode="auto">
            <a:xfrm>
              <a:off x="4627734" y="2701791"/>
              <a:ext cx="1656184" cy="18033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5060794" y="4466757"/>
              <a:ext cx="790065" cy="2672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+mn-ea"/>
                </a:rPr>
                <a:t>(b) Malignant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39552" y="4941168"/>
            <a:ext cx="7992888" cy="103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ko-KR" altLang="en-US" dirty="0">
                <a:latin typeface="+mn-ea"/>
              </a:rPr>
              <a:t>형태학적인 측면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세포의 크기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모양 등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 뿐만 아니라 질감적인 측면에서도 뚜렷한 특성차이가 나타남</a:t>
            </a:r>
            <a:endParaRPr lang="en-US" altLang="ko-KR" dirty="0">
              <a:latin typeface="+mn-ea"/>
            </a:endParaRPr>
          </a:p>
        </p:txBody>
      </p:sp>
      <p:sp>
        <p:nvSpPr>
          <p:cNvPr id="19" name="뺄셈 기호 18"/>
          <p:cNvSpPr/>
          <p:nvPr/>
        </p:nvSpPr>
        <p:spPr>
          <a:xfrm>
            <a:off x="-468560" y="1079025"/>
            <a:ext cx="8064896" cy="45719"/>
          </a:xfrm>
          <a:prstGeom prst="mathMinus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474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539552" y="1702561"/>
                <a:ext cx="7992888" cy="1438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70000"/>
                  </a:lnSpc>
                  <a:buFontTx/>
                  <a:buChar char="-"/>
                </a:pPr>
                <a:r>
                  <a:rPr lang="en-US" altLang="ko-KR" dirty="0">
                    <a:latin typeface="+mn-ea"/>
                  </a:rPr>
                  <a:t>GLCM(Gray-Level Co-occurrence Matrix)</a:t>
                </a:r>
                <a:br>
                  <a:rPr lang="en-US" altLang="ko-KR" dirty="0">
                    <a:latin typeface="+mn-ea"/>
                  </a:rPr>
                </a:br>
                <a:r>
                  <a:rPr lang="en-US" altLang="ko-KR" dirty="0">
                    <a:latin typeface="+mn-ea"/>
                  </a:rPr>
                  <a:t>: </a:t>
                </a:r>
                <a:r>
                  <a:rPr lang="ko-KR" altLang="en-US" dirty="0">
                    <a:latin typeface="+mn-ea"/>
                  </a:rPr>
                  <a:t>픽셀의 공간 관계를 고려한 방식</a:t>
                </a:r>
                <a:br>
                  <a:rPr lang="en-US" altLang="ko-KR" dirty="0">
                    <a:latin typeface="+mn-ea"/>
                  </a:rPr>
                </a:br>
                <a:r>
                  <a:rPr lang="en-US" altLang="ko-KR" dirty="0">
                    <a:latin typeface="+mn-ea"/>
                  </a:rPr>
                  <a:t>  </a:t>
                </a:r>
                <a:r>
                  <a:rPr lang="ko-KR" altLang="en-US" dirty="0">
                    <a:latin typeface="+mn-ea"/>
                  </a:rPr>
                  <a:t>각도 </a:t>
                </a:r>
                <a:r>
                  <a:rPr lang="en-US" altLang="ko-KR" dirty="0">
                    <a:latin typeface="+mn-ea"/>
                  </a:rPr>
                  <a:t>: 4</a:t>
                </a:r>
                <a:r>
                  <a:rPr lang="ko-KR" altLang="en-US" dirty="0">
                    <a:latin typeface="+mn-ea"/>
                  </a:rPr>
                  <a:t>개</a:t>
                </a:r>
                <a:r>
                  <a:rPr lang="en-US" altLang="ko-KR" dirty="0">
                    <a:latin typeface="+mn-ea"/>
                  </a:rPr>
                  <a:t>(0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ko-KR" dirty="0">
                    <a:latin typeface="+mn-ea"/>
                  </a:rPr>
                  <a:t>, 45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ko-KR" dirty="0">
                    <a:latin typeface="+mn-ea"/>
                  </a:rPr>
                  <a:t>, 90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ko-KR" dirty="0">
                    <a:latin typeface="+mn-ea"/>
                  </a:rPr>
                  <a:t>, 135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ko-KR" dirty="0">
                    <a:latin typeface="+mn-ea"/>
                  </a:rPr>
                  <a:t>) | </a:t>
                </a:r>
                <a:r>
                  <a:rPr lang="ko-KR" altLang="en-US" dirty="0">
                    <a:latin typeface="+mn-ea"/>
                  </a:rPr>
                  <a:t>거리</a:t>
                </a:r>
                <a:r>
                  <a:rPr lang="en-US" altLang="ko-KR" dirty="0">
                    <a:latin typeface="+mn-ea"/>
                  </a:rPr>
                  <a:t> </a:t>
                </a:r>
                <a:r>
                  <a:rPr lang="en-US" altLang="ko-KR">
                    <a:latin typeface="+mn-ea"/>
                  </a:rPr>
                  <a:t>: 1 | </a:t>
                </a:r>
                <a:r>
                  <a:rPr lang="ko-KR" altLang="en-US">
                    <a:latin typeface="+mn-ea"/>
                  </a:rPr>
                  <a:t>총 </a:t>
                </a:r>
                <a:r>
                  <a:rPr lang="en-US" altLang="ko-KR">
                    <a:latin typeface="+mn-ea"/>
                  </a:rPr>
                  <a:t>12</a:t>
                </a:r>
                <a:r>
                  <a:rPr lang="ko-KR" altLang="en-US">
                    <a:latin typeface="+mn-ea"/>
                  </a:rPr>
                  <a:t>개의 특성</a:t>
                </a:r>
                <a:endParaRPr lang="en-US" altLang="ko-KR" dirty="0">
                  <a:latin typeface="+mn-ea"/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702561"/>
                <a:ext cx="7992888" cy="1438407"/>
              </a:xfrm>
              <a:prstGeom prst="rect">
                <a:avLst/>
              </a:prstGeom>
              <a:blipFill>
                <a:blip r:embed="rId3"/>
                <a:stretch>
                  <a:fillRect l="-839" b="-55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뺄셈 기호 11"/>
          <p:cNvSpPr/>
          <p:nvPr/>
        </p:nvSpPr>
        <p:spPr>
          <a:xfrm>
            <a:off x="-468560" y="1079025"/>
            <a:ext cx="8064896" cy="45719"/>
          </a:xfrm>
          <a:prstGeom prst="mathMinus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39552" y="1196752"/>
            <a:ext cx="6467350" cy="495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b="1" dirty="0">
                <a:latin typeface="+mn-ea"/>
              </a:rPr>
              <a:t>3.1 </a:t>
            </a:r>
            <a:r>
              <a:rPr lang="ko-KR" altLang="en-US" b="1" dirty="0">
                <a:latin typeface="+mn-ea"/>
              </a:rPr>
              <a:t>질감특성</a:t>
            </a:r>
            <a:r>
              <a:rPr lang="en-US" altLang="ko-KR" b="1" dirty="0">
                <a:latin typeface="+mn-ea"/>
              </a:rPr>
              <a:t>(Texture Feature)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8ACFB2-85F5-4E7B-B71E-4D9F9EE807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3284984"/>
            <a:ext cx="5722393" cy="319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54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02370" y="836712"/>
            <a:ext cx="8606134" cy="5818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en-US" altLang="ko-KR" sz="1700" dirty="0"/>
              <a:t>Energy : </a:t>
            </a:r>
            <a:r>
              <a:rPr lang="ko-KR" altLang="en-US" sz="1700" dirty="0"/>
              <a:t>각 픽셀 간의 균일 성</a:t>
            </a:r>
            <a:endParaRPr lang="en-US" altLang="ko-KR" sz="1700" dirty="0"/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en-US" altLang="ko-KR" sz="1700" dirty="0"/>
              <a:t>Entropy : </a:t>
            </a:r>
            <a:r>
              <a:rPr lang="ko-KR" altLang="en-US" sz="1700" dirty="0"/>
              <a:t>밝기 값의 균일 성을 측정하는 척도</a:t>
            </a:r>
            <a:endParaRPr lang="en-US" altLang="ko-KR" sz="1700" dirty="0"/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en-US" altLang="ko-KR" sz="1700" dirty="0"/>
              <a:t>Correlation : </a:t>
            </a:r>
            <a:r>
              <a:rPr lang="ko-KR" altLang="en-US" sz="1700" dirty="0"/>
              <a:t>두 개 이상의 변수 간의 상관관계에 대한 특성</a:t>
            </a:r>
            <a:endParaRPr lang="en-US" altLang="ko-KR" sz="1700" dirty="0"/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en-US" altLang="ko-KR" sz="1700" dirty="0"/>
              <a:t>Contrast : </a:t>
            </a:r>
            <a:r>
              <a:rPr lang="ko-KR" altLang="en-US" sz="1700" dirty="0"/>
              <a:t>픽셀 값 간의 분산 성</a:t>
            </a:r>
            <a:endParaRPr lang="en-US" altLang="ko-KR" sz="1700" dirty="0"/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en-US" altLang="ko-KR" sz="1700" dirty="0"/>
              <a:t>Homogeneity : </a:t>
            </a:r>
            <a:r>
              <a:rPr lang="ko-KR" altLang="en-US" sz="1700" dirty="0"/>
              <a:t>이미지의 부드러운 정도를 측정</a:t>
            </a:r>
            <a:endParaRPr lang="en-US" altLang="ko-KR" sz="1700" dirty="0"/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en-US" altLang="ko-KR" sz="1700" dirty="0"/>
              <a:t>Variance : </a:t>
            </a:r>
            <a:r>
              <a:rPr lang="ko-KR" altLang="en-US" sz="1700" dirty="0"/>
              <a:t>이미지의 밝기의 변화</a:t>
            </a:r>
            <a:endParaRPr lang="en-US" altLang="ko-KR" sz="1700" dirty="0"/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en-US" altLang="ko-KR" sz="1700" dirty="0"/>
              <a:t>Sum Mean : </a:t>
            </a:r>
            <a:r>
              <a:rPr lang="ko-KR" altLang="en-US" sz="1700" dirty="0"/>
              <a:t>평균 합</a:t>
            </a:r>
            <a:r>
              <a:rPr lang="en-US" altLang="ko-KR" sz="1700" dirty="0"/>
              <a:t>, </a:t>
            </a:r>
            <a:r>
              <a:rPr lang="ko-KR" altLang="en-US" sz="1700" dirty="0"/>
              <a:t>더 낮은 강도 값을 가진 쌍의 발생과 더 높은 강도 값을 </a:t>
            </a:r>
            <a:br>
              <a:rPr lang="en-US" altLang="ko-KR" sz="1700" dirty="0"/>
            </a:br>
            <a:r>
              <a:rPr lang="en-US" altLang="ko-KR" sz="1700" dirty="0"/>
              <a:t>                          </a:t>
            </a:r>
            <a:r>
              <a:rPr lang="ko-KR" altLang="en-US" sz="1700" dirty="0"/>
              <a:t>가진 쌍의 발생 사이의 관계를 측정</a:t>
            </a:r>
            <a:endParaRPr lang="en-US" altLang="ko-KR" sz="1700" dirty="0"/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en-US" altLang="ko-KR" sz="1700" dirty="0"/>
              <a:t>Inertia : </a:t>
            </a:r>
            <a:r>
              <a:rPr lang="ko-KR" altLang="en-US" sz="1700" dirty="0"/>
              <a:t>동질성</a:t>
            </a:r>
            <a:r>
              <a:rPr lang="en-US" altLang="ko-KR" sz="1700" dirty="0"/>
              <a:t>(</a:t>
            </a:r>
            <a:r>
              <a:rPr lang="ko-KR" altLang="en-US" sz="1700" dirty="0"/>
              <a:t>비슷한 정도</a:t>
            </a:r>
            <a:r>
              <a:rPr lang="en-US" altLang="ko-KR" sz="1700" dirty="0"/>
              <a:t>) </a:t>
            </a:r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en-US" altLang="ko-KR" sz="1700" dirty="0"/>
              <a:t>Cluster Shade : Matrix</a:t>
            </a:r>
            <a:r>
              <a:rPr lang="ko-KR" altLang="en-US" sz="1700" dirty="0"/>
              <a:t>의 대칭 정도</a:t>
            </a:r>
            <a:endParaRPr lang="en-US" altLang="ko-KR" sz="1700" dirty="0"/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en-US" altLang="ko-KR" sz="1700" dirty="0"/>
              <a:t>Cluster Tendency : Matrix</a:t>
            </a:r>
            <a:r>
              <a:rPr lang="ko-KR" altLang="en-US" sz="1700" dirty="0"/>
              <a:t>의 집약 정도</a:t>
            </a:r>
            <a:endParaRPr lang="en-US" altLang="ko-KR" sz="1700" dirty="0"/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en-US" altLang="ko-KR" sz="1700" dirty="0"/>
              <a:t>Max Probability : </a:t>
            </a:r>
            <a:r>
              <a:rPr lang="ko-KR" altLang="en-US" sz="1700" dirty="0"/>
              <a:t>인접한 명암 값의 가장 두드러진 쌍의 발생 정도</a:t>
            </a:r>
            <a:endParaRPr lang="en-US" altLang="ko-KR" sz="1700" dirty="0"/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en-US" altLang="ko-KR" sz="1700" dirty="0"/>
              <a:t>Inverse Variance : </a:t>
            </a:r>
            <a:r>
              <a:rPr lang="ko-KR" altLang="en-US" sz="1700" dirty="0"/>
              <a:t>인접한 픽셀의 강도 값 간의 차이를 표준화</a:t>
            </a:r>
            <a:endParaRPr lang="en-US" altLang="ko-KR" sz="1700" dirty="0"/>
          </a:p>
        </p:txBody>
      </p:sp>
      <p:sp>
        <p:nvSpPr>
          <p:cNvPr id="2" name="TextBox 1"/>
          <p:cNvSpPr txBox="1"/>
          <p:nvPr/>
        </p:nvSpPr>
        <p:spPr>
          <a:xfrm>
            <a:off x="469838" y="188640"/>
            <a:ext cx="4390194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2400" b="1" dirty="0"/>
              <a:t>질감특성</a:t>
            </a:r>
            <a:r>
              <a:rPr lang="en-US" altLang="ko-KR" sz="2400" b="1" dirty="0"/>
              <a:t>(Texture Feature)</a:t>
            </a:r>
          </a:p>
        </p:txBody>
      </p:sp>
    </p:spTree>
    <p:extLst>
      <p:ext uri="{BB962C8B-B14F-4D97-AF65-F5344CB8AC3E}">
        <p14:creationId xmlns:p14="http://schemas.microsoft.com/office/powerpoint/2010/main" val="1064989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539552" y="1702561"/>
                <a:ext cx="7992888" cy="1438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70000"/>
                  </a:lnSpc>
                  <a:buFontTx/>
                  <a:buChar char="-"/>
                </a:pPr>
                <a:r>
                  <a:rPr lang="en-US" altLang="ko-KR">
                    <a:latin typeface="+mn-ea"/>
                  </a:rPr>
                  <a:t>GLRLM (Gray-Level Run Length Matrix)</a:t>
                </a:r>
                <a:br>
                  <a:rPr lang="en-US" altLang="ko-KR" dirty="0">
                    <a:latin typeface="+mn-ea"/>
                  </a:rPr>
                </a:br>
                <a:r>
                  <a:rPr lang="en-US" altLang="ko-KR">
                    <a:latin typeface="+mn-ea"/>
                  </a:rPr>
                  <a:t>: </a:t>
                </a:r>
                <a:r>
                  <a:rPr lang="ko-KR" altLang="en-US">
                    <a:latin typeface="+mn-ea"/>
                  </a:rPr>
                  <a:t>연속하는 픽셀의 길이 </a:t>
                </a:r>
                <a:r>
                  <a:rPr lang="en-US" altLang="ko-KR">
                    <a:latin typeface="+mn-ea"/>
                  </a:rPr>
                  <a:t>(run-length)</a:t>
                </a:r>
                <a:r>
                  <a:rPr lang="ko-KR" altLang="en-US">
                    <a:latin typeface="+mn-ea"/>
                  </a:rPr>
                  <a:t>를 나타내는 행렬</a:t>
                </a:r>
                <a:br>
                  <a:rPr lang="en-US" altLang="ko-KR" dirty="0">
                    <a:latin typeface="+mn-ea"/>
                  </a:rPr>
                </a:br>
                <a:r>
                  <a:rPr lang="en-US" altLang="ko-KR" dirty="0">
                    <a:latin typeface="+mn-ea"/>
                  </a:rPr>
                  <a:t>  </a:t>
                </a:r>
                <a:r>
                  <a:rPr lang="ko-KR" altLang="en-US" dirty="0">
                    <a:latin typeface="+mn-ea"/>
                  </a:rPr>
                  <a:t>각도 </a:t>
                </a:r>
                <a:r>
                  <a:rPr lang="en-US" altLang="ko-KR" dirty="0">
                    <a:latin typeface="+mn-ea"/>
                  </a:rPr>
                  <a:t>: 4</a:t>
                </a:r>
                <a:r>
                  <a:rPr lang="ko-KR" altLang="en-US" dirty="0">
                    <a:latin typeface="+mn-ea"/>
                  </a:rPr>
                  <a:t>개</a:t>
                </a:r>
                <a:r>
                  <a:rPr lang="en-US" altLang="ko-KR" dirty="0">
                    <a:latin typeface="+mn-ea"/>
                  </a:rPr>
                  <a:t>(0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ko-KR" dirty="0">
                    <a:latin typeface="+mn-ea"/>
                  </a:rPr>
                  <a:t>, 45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ko-KR" dirty="0">
                    <a:latin typeface="+mn-ea"/>
                  </a:rPr>
                  <a:t>, 90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ko-KR" dirty="0">
                    <a:latin typeface="+mn-ea"/>
                  </a:rPr>
                  <a:t>, 135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ko-KR" dirty="0">
                    <a:latin typeface="+mn-ea"/>
                  </a:rPr>
                  <a:t>) </a:t>
                </a:r>
                <a:r>
                  <a:rPr lang="en-US" altLang="ko-KR">
                    <a:latin typeface="+mn-ea"/>
                  </a:rPr>
                  <a:t>| </a:t>
                </a:r>
                <a:r>
                  <a:rPr lang="ko-KR" altLang="en-US">
                    <a:latin typeface="+mn-ea"/>
                  </a:rPr>
                  <a:t>총 </a:t>
                </a:r>
                <a:r>
                  <a:rPr lang="en-US" altLang="ko-KR">
                    <a:latin typeface="+mn-ea"/>
                  </a:rPr>
                  <a:t>11</a:t>
                </a:r>
                <a:r>
                  <a:rPr lang="ko-KR" altLang="en-US">
                    <a:latin typeface="+mn-ea"/>
                  </a:rPr>
                  <a:t>개의 특성</a:t>
                </a:r>
                <a:endParaRPr lang="en-US" altLang="ko-KR" dirty="0">
                  <a:latin typeface="+mn-ea"/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702561"/>
                <a:ext cx="7992888" cy="1438407"/>
              </a:xfrm>
              <a:prstGeom prst="rect">
                <a:avLst/>
              </a:prstGeom>
              <a:blipFill>
                <a:blip r:embed="rId3"/>
                <a:stretch>
                  <a:fillRect l="-839" b="-55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뺄셈 기호 11"/>
          <p:cNvSpPr/>
          <p:nvPr/>
        </p:nvSpPr>
        <p:spPr>
          <a:xfrm>
            <a:off x="-468560" y="1079025"/>
            <a:ext cx="8064896" cy="45719"/>
          </a:xfrm>
          <a:prstGeom prst="mathMinus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39552" y="1196752"/>
            <a:ext cx="6467350" cy="495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b="1" dirty="0">
                <a:latin typeface="+mn-ea"/>
              </a:rPr>
              <a:t>3.1 </a:t>
            </a:r>
            <a:r>
              <a:rPr lang="ko-KR" altLang="en-US" b="1" dirty="0">
                <a:latin typeface="+mn-ea"/>
              </a:rPr>
              <a:t>질감특성</a:t>
            </a:r>
            <a:r>
              <a:rPr lang="en-US" altLang="ko-KR" b="1" dirty="0">
                <a:latin typeface="+mn-ea"/>
              </a:rPr>
              <a:t>(Texture Feature)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DB0476-1148-41F3-B19D-87861B6A54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625" y="3165328"/>
            <a:ext cx="5851607" cy="336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431180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기본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기본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기본</Template>
  <TotalTime>37431</TotalTime>
  <Words>290</Words>
  <Application>Microsoft Office PowerPoint</Application>
  <PresentationFormat>화면 슬라이드 쇼(4:3)</PresentationFormat>
  <Paragraphs>37</Paragraphs>
  <Slides>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8" baseType="lpstr">
      <vt:lpstr>맑은 고딕</vt:lpstr>
      <vt:lpstr>Cambria Math</vt:lpstr>
      <vt:lpstr>Corbel</vt:lpstr>
      <vt:lpstr>기본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김초희</cp:lastModifiedBy>
  <cp:revision>293</cp:revision>
  <cp:lastPrinted>2019-05-13T02:12:13Z</cp:lastPrinted>
  <dcterms:created xsi:type="dcterms:W3CDTF">2015-10-29T09:10:23Z</dcterms:created>
  <dcterms:modified xsi:type="dcterms:W3CDTF">2020-11-02T10:11:43Z</dcterms:modified>
</cp:coreProperties>
</file>